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</p:sldMasterIdLst>
  <p:sldIdLst>
    <p:sldId id="256" r:id="rId3"/>
    <p:sldId id="345" r:id="rId4"/>
    <p:sldId id="342" r:id="rId5"/>
    <p:sldId id="343" r:id="rId6"/>
    <p:sldId id="344" r:id="rId7"/>
    <p:sldId id="301" r:id="rId8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009999"/>
    <a:srgbClr val="B80000"/>
    <a:srgbClr val="920000"/>
    <a:srgbClr val="FF6699"/>
    <a:srgbClr val="CCFFFF"/>
    <a:srgbClr val="00CC99"/>
    <a:srgbClr val="0066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0" autoAdjust="0"/>
    <p:restoredTop sz="94660"/>
  </p:normalViewPr>
  <p:slideViewPr>
    <p:cSldViewPr>
      <p:cViewPr varScale="1">
        <p:scale>
          <a:sx n="94" d="100"/>
          <a:sy n="94" d="100"/>
        </p:scale>
        <p:origin x="10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F38E8F-F1C0-4879-8269-6C803E96C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EC1480-152C-43FF-85AC-8AC4DE640A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1772A5-5D3B-44BF-B97B-6B7E7A12C5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14B65-6961-4AD5-AD9B-9CD27E17D1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782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A58328-EC1B-4769-AEBC-F037973EFC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EA3599-0725-4B28-852F-A28B636E61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B08D11-C9C8-4DC3-9416-6EC374EFE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60FB7-B4A7-4433-AC88-E9F52483A4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136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65A0FC-1FE4-4A16-8795-58C4314A4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662748-C58A-44EB-B503-4264E63DC4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23C4DC-D9AF-480C-A415-6D2D114222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26A9E-A107-4302-8CCB-D4BFEBD300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6910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E7BCD7C-8873-4FFE-B1D7-79D55124C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10BCECB-BE85-49BF-9A21-33A7AA263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F95059-72B0-47AA-A9A5-54BC7419D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9E560-78AA-4698-8C77-F57DF46BBB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45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295FD2-DD55-4233-81D8-D2C6E05EF9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244702-F651-4D33-A528-3C4F7DF21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4C83F0-3322-4CDA-BFF1-01B2D564C7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4766D-43DF-41D9-BDE3-BF8DD290441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5483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B1CB78-F67B-4EC8-8E2F-562025E99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DC2176-F1F5-4FFD-9241-506053DB9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279948-AF68-4381-8EBB-AE115A7B7E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CA9C3-A9C0-41B6-93B6-AA88497A1DF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6129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404D2E-B7E3-4EF0-AABF-8E6249404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E2F3DC-C1F3-47C8-8604-90E1C70F87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0B70B9-15C5-4372-9121-9BF750F492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2092B-A91E-4C63-BF65-3BFBC05663E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5832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C96AD8-7C7F-4692-896A-3ED18832F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5A8AEA-CB3F-4889-A6D2-F9A45071C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1A768-D44D-430F-9A8E-79D09F6EA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1F7C8-03D2-4EEB-9027-FF05691ADC9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324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1ECC69-B5A6-4B42-9073-86B424C5A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EA087E-900E-468B-A8BB-817791D4B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E89597B-7E6B-45B4-8FD5-CDC98F3A3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13F96-120A-43C8-9E0E-4141C9793AD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1489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5535D9-827D-47FA-87F7-8D6BA8E5F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A866BD-2F4F-4718-9578-663C8E388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45ACB2-5D46-43EF-A680-2CBD2F009F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4307D-20C0-451E-AD96-08797BC67FA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6282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D600F2-955D-40B5-A67B-75B332836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AA06B6-C9E2-453C-B294-4ECF513C0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4D9626-16E2-4D46-B3DB-3DFF33EB3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76699-9C2F-40E1-BEEA-D5A9BC2D094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812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5876DE-C935-4FA5-A36E-A77BF16B5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3841CF-1330-478B-8B4D-480A3B565E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145833-543F-4203-A5EC-0E5DD8524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84CE2-59DB-437E-B10A-5F124D3EB2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2265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AE1B40-AE27-405B-AE57-19E1F2074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622BC1-A0C7-439C-A106-C920394AD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FA4D0-3ADF-4B73-8D12-54741972C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86BF-43AC-4650-9A8B-F0A4E6CD685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9757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EDADC-E9EE-4E12-B590-CC939E020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BD0ABE-43CE-44EF-B2EA-C35988DD2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A6C52E-CD17-4442-A0BB-C62275C20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B9F77-A8D2-4285-B441-2C1A3A457A7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8436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24F14F-CA93-479B-8B84-85B5562AF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31666C-2C32-40DF-AE86-172AEBB69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78B5E1-6EFD-46DD-99BF-86C2B155B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42E92-619C-4FEE-8F5B-D8A9D4C7C22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9092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E09383-9AB4-45B6-9532-8E075B0C2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CAED07-5775-4C58-A6B3-A50683C7C8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C87BF8-389E-42F1-B3E8-2E1E6F41B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91C6D-0F49-4F1E-9697-6CB72F37EA7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4318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0F86EE-F513-4B60-B7C0-D691F0CD1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3261D9-DE78-4EB0-8743-DB29326DCE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2474E22-A84D-4D61-8A77-9122AD89D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6548B-336F-4F52-B16D-95144627B5E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390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1594A7-3EEE-4E14-8DDA-DBB8AA377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17A38D-B405-4E27-B0B4-2E2084D6F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D3AC04-242B-4E83-9EB4-C6F601263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C2F35-4284-47F8-B358-6EA56E9DB1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344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2FEAB-008F-4F23-ABDE-FEFEA4752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AE8EA4-DD85-42C3-9503-E26DFB1D0E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723FC-1145-4FD0-A765-1A2EBCB0C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438A4-5448-4D36-BFDF-352BF62885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07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6C106F-3E2F-471E-BB64-AA6F7FC48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B94E34-04BC-49CB-8AEF-C83DAA8C9F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8B7CC61-9243-4626-BE59-34C9970AE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04F04-9116-42FC-AA19-154230282B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420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72036C-87C7-413A-8BBD-1CCB60436A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8E3431-0CCA-4464-9216-1158F50CF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8B42A6-E7F8-4BB2-84C3-E1428070F0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5E8A4-5574-4294-A3B5-A066D6511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024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623C2A-07FC-4CB9-A932-825A80A1B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BCB5BE-40F1-44DA-8CBE-6560992F2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537C0F-8D6C-43E2-854B-A12169A60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D77BB-336E-4EB0-A2A7-A6F6D6C877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959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2323A7-8520-4489-AFA9-CE487DC4F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B46D0E-2A3A-44AD-A3F4-174615A16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B0C34-A5B7-45D4-9D0B-119551D558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813C5-4655-455E-9103-A36670F438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68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61BEC-F466-4039-8C94-EA0F9BC9C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3BAE9-251D-468F-9639-8E0437450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596AF7-3428-4D2B-85A3-419E293E0B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F9547-EB90-4084-917E-EAAC3A2080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360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811962-C988-4DA6-9640-DD9B52A9E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3E61820-8FDB-47C4-B254-576C39CAB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3C3990B1-E15D-4922-8A58-CD7C6CAFEC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83BFCA74-556A-4638-ADE8-A72D1B6592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07D49BA1-9C9C-43B6-AEC1-E61095FC02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7021455-6616-4502-BF0C-6160CB39E9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7962F07-C2E5-4C7D-9D59-FA8EF9CB3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D5FF2D-6920-4FD1-AD88-685DA7759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7B0C6B95-0073-4D3D-9972-ACB103CCE7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F508E555-63FB-400D-A4F9-4FDF04F551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311871A2-8E89-4CDF-B33E-06123E825C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800C59-2A14-4C49-AA0A-ECE1E0E33B5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562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テキスト ボックス 1">
            <a:extLst>
              <a:ext uri="{FF2B5EF4-FFF2-40B4-BE49-F238E27FC236}">
                <a16:creationId xmlns:a16="http://schemas.microsoft.com/office/drawing/2014/main" id="{8D3E4163-1DFA-486B-B9F2-529D24448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998113"/>
            <a:ext cx="7920880" cy="430887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５．平面上の原子核の位置はどのようにして特定されるのか</a:t>
            </a:r>
          </a:p>
        </p:txBody>
      </p:sp>
      <p:sp>
        <p:nvSpPr>
          <p:cNvPr id="2053" name="テキスト ボックス 2">
            <a:extLst>
              <a:ext uri="{FF2B5EF4-FFF2-40B4-BE49-F238E27FC236}">
                <a16:creationId xmlns:a16="http://schemas.microsoft.com/office/drawing/2014/main" id="{1D1B4BC8-6B85-440C-BCE7-CC620A5FC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949648"/>
            <a:ext cx="3455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磁気共鳴映像法（</a:t>
            </a:r>
            <a:r>
              <a:rPr lang="en-US" altLang="ja-JP" sz="2000" b="1" dirty="0">
                <a:solidFill>
                  <a:schemeClr val="bg1"/>
                </a:solidFill>
                <a:latin typeface="Times New Roman" panose="02020603050405020304" pitchFamily="18" charset="0"/>
                <a:ea typeface="HGSｺﾞｼｯｸE" panose="020B0900000000000000" pitchFamily="50" charset="-128"/>
                <a:cs typeface="Times New Roman" panose="02020603050405020304" pitchFamily="18" charset="0"/>
              </a:rPr>
              <a:t>MRI</a:t>
            </a:r>
            <a:r>
              <a:rPr lang="ja-JP" altLang="en-US" sz="18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）の原理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A7A98444-D064-4EC3-BACF-D95773ED5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40" y="4934199"/>
            <a:ext cx="7364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>
                <a:solidFill>
                  <a:srgbClr val="99FF66"/>
                </a:solidFill>
              </a:rPr>
              <a:t>　　　</a:t>
            </a:r>
            <a:r>
              <a:rPr lang="ja-JP" altLang="en-US" sz="18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入口紀男　</a:t>
            </a:r>
            <a:r>
              <a:rPr lang="ja-JP" altLang="en-US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（熊本大学名誉教授）　</a:t>
            </a:r>
            <a:r>
              <a:rPr lang="ja-JP" altLang="en-US" sz="18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上野照剛　</a:t>
            </a:r>
            <a:r>
              <a:rPr lang="ja-JP" altLang="en-US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（東京大学名誉教授）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グループ化 51">
            <a:extLst>
              <a:ext uri="{FF2B5EF4-FFF2-40B4-BE49-F238E27FC236}">
                <a16:creationId xmlns:a16="http://schemas.microsoft.com/office/drawing/2014/main" id="{AF2EE628-7E65-4B5D-9AC2-A9C7EB54E679}"/>
              </a:ext>
            </a:extLst>
          </p:cNvPr>
          <p:cNvGrpSpPr>
            <a:grpSpLocks/>
          </p:cNvGrpSpPr>
          <p:nvPr/>
        </p:nvGrpSpPr>
        <p:grpSpPr bwMode="auto">
          <a:xfrm>
            <a:off x="4318362" y="3366691"/>
            <a:ext cx="287337" cy="1943100"/>
            <a:chOff x="4211638" y="2709861"/>
            <a:chExt cx="219072" cy="1943102"/>
          </a:xfrm>
        </p:grpSpPr>
        <p:sp>
          <p:nvSpPr>
            <p:cNvPr id="6175" name="Rectangle 10">
              <a:extLst>
                <a:ext uri="{FF2B5EF4-FFF2-40B4-BE49-F238E27FC236}">
                  <a16:creationId xmlns:a16="http://schemas.microsoft.com/office/drawing/2014/main" id="{C6C8D06A-DF03-48BF-B05C-6C4E08F69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810" y="2709861"/>
              <a:ext cx="215900" cy="1368425"/>
            </a:xfrm>
            <a:prstGeom prst="rect">
              <a:avLst/>
            </a:prstGeom>
            <a:solidFill>
              <a:srgbClr val="FFE9E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76" name="Oval 12">
              <a:extLst>
                <a:ext uri="{FF2B5EF4-FFF2-40B4-BE49-F238E27FC236}">
                  <a16:creationId xmlns:a16="http://schemas.microsoft.com/office/drawing/2014/main" id="{621DBD42-973C-43A2-9275-901846AC3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810" y="3935411"/>
              <a:ext cx="215900" cy="28733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77" name="Rectangle 15">
              <a:extLst>
                <a:ext uri="{FF2B5EF4-FFF2-40B4-BE49-F238E27FC236}">
                  <a16:creationId xmlns:a16="http://schemas.microsoft.com/office/drawing/2014/main" id="{A11548CE-B8F0-48F5-BF75-2683D7C81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810" y="3214686"/>
              <a:ext cx="215900" cy="86360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78" name="Line 18">
              <a:extLst>
                <a:ext uri="{FF2B5EF4-FFF2-40B4-BE49-F238E27FC236}">
                  <a16:creationId xmlns:a16="http://schemas.microsoft.com/office/drawing/2014/main" id="{BED89C91-FB0E-42AA-B563-056514D0D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4810" y="3214686"/>
              <a:ext cx="0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79" name="Line 19">
              <a:extLst>
                <a:ext uri="{FF2B5EF4-FFF2-40B4-BE49-F238E27FC236}">
                  <a16:creationId xmlns:a16="http://schemas.microsoft.com/office/drawing/2014/main" id="{86516515-B3B3-4A6E-B491-12D9ECDCCF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0710" y="3214686"/>
              <a:ext cx="0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80" name="Oval 29">
              <a:extLst>
                <a:ext uri="{FF2B5EF4-FFF2-40B4-BE49-F238E27FC236}">
                  <a16:creationId xmlns:a16="http://schemas.microsoft.com/office/drawing/2014/main" id="{DCB82874-0ADA-4CD5-9FEF-82B373606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638" y="4437063"/>
              <a:ext cx="215900" cy="2159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6147" name="正方形/長方形 50">
            <a:extLst>
              <a:ext uri="{FF2B5EF4-FFF2-40B4-BE49-F238E27FC236}">
                <a16:creationId xmlns:a16="http://schemas.microsoft.com/office/drawing/2014/main" id="{90351CA3-3172-4D4E-8231-C81088566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362" y="386954"/>
            <a:ext cx="287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7D0DF811-7C92-4CB8-B3DC-4EA14D76133A}"/>
              </a:ext>
            </a:extLst>
          </p:cNvPr>
          <p:cNvCxnSpPr/>
          <p:nvPr/>
        </p:nvCxnSpPr>
        <p:spPr>
          <a:xfrm rot="5400000" flipH="1" flipV="1">
            <a:off x="1987118" y="3411934"/>
            <a:ext cx="5081588" cy="1133475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Text Box 22">
            <a:extLst>
              <a:ext uri="{FF2B5EF4-FFF2-40B4-BE49-F238E27FC236}">
                <a16:creationId xmlns:a16="http://schemas.microsoft.com/office/drawing/2014/main" id="{AECD8B8D-8493-4D09-AE56-87882D66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487" y="4438253"/>
            <a:ext cx="1071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磁場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50" name="Text Box 22">
            <a:extLst>
              <a:ext uri="{FF2B5EF4-FFF2-40B4-BE49-F238E27FC236}">
                <a16:creationId xmlns:a16="http://schemas.microsoft.com/office/drawing/2014/main" id="{3C8A6199-EF8C-41F2-B679-13100BBDC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268" y="2905461"/>
            <a:ext cx="142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磁場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0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+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α</a:t>
            </a:r>
          </a:p>
        </p:txBody>
      </p:sp>
      <p:grpSp>
        <p:nvGrpSpPr>
          <p:cNvPr id="6151" name="グループ化 73">
            <a:extLst>
              <a:ext uri="{FF2B5EF4-FFF2-40B4-BE49-F238E27FC236}">
                <a16:creationId xmlns:a16="http://schemas.microsoft.com/office/drawing/2014/main" id="{03920857-4D2E-4CA9-BE37-B46614977E94}"/>
              </a:ext>
            </a:extLst>
          </p:cNvPr>
          <p:cNvGrpSpPr>
            <a:grpSpLocks/>
          </p:cNvGrpSpPr>
          <p:nvPr/>
        </p:nvGrpSpPr>
        <p:grpSpPr bwMode="auto">
          <a:xfrm>
            <a:off x="4318362" y="1652191"/>
            <a:ext cx="285750" cy="1512887"/>
            <a:chOff x="3492500" y="2708275"/>
            <a:chExt cx="215900" cy="1512888"/>
          </a:xfrm>
        </p:grpSpPr>
        <p:sp>
          <p:nvSpPr>
            <p:cNvPr id="6170" name="Rectangle 7">
              <a:extLst>
                <a:ext uri="{FF2B5EF4-FFF2-40B4-BE49-F238E27FC236}">
                  <a16:creationId xmlns:a16="http://schemas.microsoft.com/office/drawing/2014/main" id="{B3DC0A2D-E332-4D57-9086-9F1788AA7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500" y="2708275"/>
              <a:ext cx="215900" cy="1368425"/>
            </a:xfrm>
            <a:prstGeom prst="rect">
              <a:avLst/>
            </a:prstGeom>
            <a:solidFill>
              <a:srgbClr val="FFE9E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71" name="Oval 8">
              <a:extLst>
                <a:ext uri="{FF2B5EF4-FFF2-40B4-BE49-F238E27FC236}">
                  <a16:creationId xmlns:a16="http://schemas.microsoft.com/office/drawing/2014/main" id="{54F5BBA1-EA11-4221-AB8A-58D117F53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500" y="3933825"/>
              <a:ext cx="215900" cy="28733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72" name="Rectangle 9">
              <a:extLst>
                <a:ext uri="{FF2B5EF4-FFF2-40B4-BE49-F238E27FC236}">
                  <a16:creationId xmlns:a16="http://schemas.microsoft.com/office/drawing/2014/main" id="{DD0810A8-69AA-4F0F-A2D1-7C5E97F92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500" y="3860800"/>
              <a:ext cx="215900" cy="21590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73" name="Line 14">
              <a:extLst>
                <a:ext uri="{FF2B5EF4-FFF2-40B4-BE49-F238E27FC236}">
                  <a16:creationId xmlns:a16="http://schemas.microsoft.com/office/drawing/2014/main" id="{6CF50E09-FC15-441E-94D3-00CD956064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37163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74" name="Line 17">
              <a:extLst>
                <a:ext uri="{FF2B5EF4-FFF2-40B4-BE49-F238E27FC236}">
                  <a16:creationId xmlns:a16="http://schemas.microsoft.com/office/drawing/2014/main" id="{F70EA0FB-C9CF-494E-AF03-5F5351A6F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8400" y="3789363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6153" name="Text Box 22">
            <a:extLst>
              <a:ext uri="{FF2B5EF4-FFF2-40B4-BE49-F238E27FC236}">
                <a16:creationId xmlns:a16="http://schemas.microsoft.com/office/drawing/2014/main" id="{583E0B5D-2E37-42B7-B707-9486B8851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174" y="5652691"/>
            <a:ext cx="142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磁場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0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-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α</a:t>
            </a:r>
          </a:p>
        </p:txBody>
      </p:sp>
      <p:sp>
        <p:nvSpPr>
          <p:cNvPr id="6154" name="Text Box 22">
            <a:extLst>
              <a:ext uri="{FF2B5EF4-FFF2-40B4-BE49-F238E27FC236}">
                <a16:creationId xmlns:a16="http://schemas.microsoft.com/office/drawing/2014/main" id="{E9687E58-266D-44D7-B041-6B62AFB43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99" y="3009503"/>
            <a:ext cx="1785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0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+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α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55" name="Text Box 22">
            <a:extLst>
              <a:ext uri="{FF2B5EF4-FFF2-40B4-BE49-F238E27FC236}">
                <a16:creationId xmlns:a16="http://schemas.microsoft.com/office/drawing/2014/main" id="{59FC6993-2D56-4A42-B572-4E1C2EB1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112" y="4866878"/>
            <a:ext cx="121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0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156" name="正方形/長方形 83">
            <a:extLst>
              <a:ext uri="{FF2B5EF4-FFF2-40B4-BE49-F238E27FC236}">
                <a16:creationId xmlns:a16="http://schemas.microsoft.com/office/drawing/2014/main" id="{494D94D6-7DA1-4ADC-90B7-1C6C74F7B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299" y="937816"/>
            <a:ext cx="71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65D6D7D6-492A-4A65-BBE9-4637BE199F2A}"/>
              </a:ext>
            </a:extLst>
          </p:cNvPr>
          <p:cNvCxnSpPr/>
          <p:nvPr/>
        </p:nvCxnSpPr>
        <p:spPr>
          <a:xfrm>
            <a:off x="1103674" y="4295378"/>
            <a:ext cx="7072313" cy="1588"/>
          </a:xfrm>
          <a:prstGeom prst="straightConnector1">
            <a:avLst/>
          </a:prstGeom>
          <a:ln w="127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テキスト ボックス 85">
            <a:extLst>
              <a:ext uri="{FF2B5EF4-FFF2-40B4-BE49-F238E27FC236}">
                <a16:creationId xmlns:a16="http://schemas.microsoft.com/office/drawing/2014/main" id="{8CDA75E1-A73B-495E-99F1-648C26A1C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424" y="3866753"/>
            <a:ext cx="500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15D0097-2C79-46CD-8FA0-19402B6A56D3}"/>
              </a:ext>
            </a:extLst>
          </p:cNvPr>
          <p:cNvCxnSpPr/>
          <p:nvPr/>
        </p:nvCxnSpPr>
        <p:spPr>
          <a:xfrm rot="5400000" flipH="1" flipV="1">
            <a:off x="2442730" y="2573735"/>
            <a:ext cx="4392613" cy="295275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75">
            <a:extLst>
              <a:ext uri="{FF2B5EF4-FFF2-40B4-BE49-F238E27FC236}">
                <a16:creationId xmlns:a16="http://schemas.microsoft.com/office/drawing/2014/main" id="{0DC8CE3D-2482-4AC7-9DB4-2BCBF5AC7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4174" y="4652566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Oval 77">
            <a:extLst>
              <a:ext uri="{FF2B5EF4-FFF2-40B4-BE49-F238E27FC236}">
                <a16:creationId xmlns:a16="http://schemas.microsoft.com/office/drawing/2014/main" id="{C7358685-487B-436C-AA1E-ACDBBF396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862" y="4581128"/>
            <a:ext cx="1944687" cy="647700"/>
          </a:xfrm>
          <a:prstGeom prst="ellips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Oval 75">
            <a:extLst>
              <a:ext uri="{FF2B5EF4-FFF2-40B4-BE49-F238E27FC236}">
                <a16:creationId xmlns:a16="http://schemas.microsoft.com/office/drawing/2014/main" id="{24C9231E-B494-4C81-A6A4-47FE04017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324" y="2947591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Oval 77">
            <a:extLst>
              <a:ext uri="{FF2B5EF4-FFF2-40B4-BE49-F238E27FC236}">
                <a16:creationId xmlns:a16="http://schemas.microsoft.com/office/drawing/2014/main" id="{B643ACDD-991F-46A4-A637-F2015B13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324" y="2661841"/>
            <a:ext cx="1944688" cy="647700"/>
          </a:xfrm>
          <a:prstGeom prst="ellips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E692F69-30B5-4EA1-8348-CAF4634EE497}"/>
              </a:ext>
            </a:extLst>
          </p:cNvPr>
          <p:cNvSpPr txBox="1"/>
          <p:nvPr/>
        </p:nvSpPr>
        <p:spPr>
          <a:xfrm>
            <a:off x="426328" y="1381612"/>
            <a:ext cx="345860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鉛直方向の傾斜磁場 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GSｺﾞｼｯｸE" panose="020B0900000000000000" pitchFamily="50" charset="-128"/>
                <a:cs typeface="Times New Roman" panose="02020603050405020304" pitchFamily="18" charset="0"/>
              </a:rPr>
              <a:t>G</a:t>
            </a:r>
            <a:r>
              <a:rPr kumimoji="1" lang="en-US" altLang="ja-JP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GSｺﾞｼｯｸE" panose="020B0900000000000000" pitchFamily="50" charset="-128"/>
                <a:cs typeface="Times New Roman" panose="02020603050405020304" pitchFamily="18" charset="0"/>
              </a:rPr>
              <a:t>y</a:t>
            </a:r>
            <a:r>
              <a:rPr kumimoji="1" lang="en-US" altLang="ja-JP" sz="1800" b="0" i="1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itchFamily="18" charset="0"/>
              </a:rPr>
              <a:t>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itchFamily="18" charset="0"/>
              </a:rPr>
              <a:t>を大きさを変えて時間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itchFamily="18" charset="0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GSｺﾞｼｯｸE" panose="020B0900000000000000" pitchFamily="50" charset="-128"/>
                <a:cs typeface="Times New Roman" panose="02020603050405020304" pitchFamily="18" charset="0"/>
              </a:rPr>
              <a:t>Δ</a:t>
            </a:r>
            <a:r>
              <a:rPr kumimoji="1" lang="en-US" altLang="ja-JP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itchFamily="18" charset="0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GSｺﾞｼｯｸE" panose="020B0900000000000000" pitchFamily="50" charset="-128"/>
                <a:cs typeface="Times New Roman" panose="02020603050405020304" pitchFamily="18" charset="0"/>
              </a:rPr>
              <a:t>t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itchFamily="18" charset="0"/>
              </a:rPr>
              <a:t> </a:t>
            </a:r>
            <a:r>
              <a:rPr kumimoji="1" lang="ja-JP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itchFamily="18" charset="0"/>
              </a:rPr>
              <a:t>だけ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itchFamily="18" charset="0"/>
              </a:rPr>
              <a:t>加えると、中心より高い位置にある原子核ほど「位相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HGSｺﾞｼｯｸE" panose="020B0900000000000000" pitchFamily="50" charset="-128"/>
                <a:cs typeface="Times New Roman" pitchFamily="18" charset="0"/>
              </a:rPr>
              <a:t>q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HGSｺﾞｼｯｸE" panose="020B0900000000000000" pitchFamily="50" charset="-128"/>
                <a:cs typeface="Times New Roman" pitchFamily="18" charset="0"/>
              </a:rPr>
              <a:t>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itchFamily="18" charset="0"/>
              </a:rPr>
              <a:t>」はそれだけ大きく変化する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16BA9E6-D7AA-4E1B-8586-0DEEA165EA49}"/>
              </a:ext>
            </a:extLst>
          </p:cNvPr>
          <p:cNvSpPr txBox="1"/>
          <p:nvPr/>
        </p:nvSpPr>
        <p:spPr>
          <a:xfrm>
            <a:off x="5613762" y="579081"/>
            <a:ext cx="33575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このステップを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256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Times New Roman" pitchFamily="18" charset="0"/>
              </a:rPr>
              <a:t>まで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Times New Roman" pitchFamily="18" charset="0"/>
              </a:rPr>
              <a:t>進める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6AE64F1-7821-416A-9D3C-03C9AC519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987" y="1366441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4FED4875-5516-4049-BABB-8A04EDA94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362" y="1723628"/>
            <a:ext cx="785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CE0F6A30-22B8-40E5-B628-C08B0CACF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299" y="2080816"/>
            <a:ext cx="785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4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2AD42B7-45ED-49F2-ACA7-50C58BFBA6DC}"/>
              </a:ext>
            </a:extLst>
          </p:cNvPr>
          <p:cNvCxnSpPr/>
          <p:nvPr/>
        </p:nvCxnSpPr>
        <p:spPr>
          <a:xfrm flipV="1">
            <a:off x="2730862" y="2285603"/>
            <a:ext cx="4105275" cy="3455988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楕円 2">
            <a:extLst>
              <a:ext uri="{FF2B5EF4-FFF2-40B4-BE49-F238E27FC236}">
                <a16:creationId xmlns:a16="http://schemas.microsoft.com/office/drawing/2014/main" id="{1B8A20A7-1982-4A3E-AD0F-C7C3CD8D5FCE}"/>
              </a:ext>
            </a:extLst>
          </p:cNvPr>
          <p:cNvSpPr/>
          <p:nvPr/>
        </p:nvSpPr>
        <p:spPr>
          <a:xfrm>
            <a:off x="4318362" y="5071664"/>
            <a:ext cx="369888" cy="290512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BE51F761-0620-4B10-AA39-8ED7A497F4D0}"/>
              </a:ext>
            </a:extLst>
          </p:cNvPr>
          <p:cNvCxnSpPr>
            <a:cxnSpLocks/>
          </p:cNvCxnSpPr>
          <p:nvPr/>
        </p:nvCxnSpPr>
        <p:spPr>
          <a:xfrm flipV="1">
            <a:off x="4461237" y="937816"/>
            <a:ext cx="3" cy="5500687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36">
            <a:extLst>
              <a:ext uri="{FF2B5EF4-FFF2-40B4-BE49-F238E27FC236}">
                <a16:creationId xmlns:a16="http://schemas.microsoft.com/office/drawing/2014/main" id="{31ED28A0-38A4-4F7D-B6DA-8EF217DE9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71" y="367714"/>
            <a:ext cx="3676952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　空間の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位相エンコーディング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srgbClr val="FFFFFF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（復習）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882 -0.01412 C 0.13768 -0.01412 0.18559 0.00648 0.18559 0.03287 C 0.18559 0.05856 0.13768 0.08032 0.07882 0.08032 C 0.02014 0.08032 -0.02708 0.05856 -0.02708 0.03287 C -0.02708 0.00648 0.02014 -0.01412 0.07882 -0.01412 Z " pathEditMode="relative" rAng="0" ptsTypes="fffff">
                                      <p:cBhvr>
                                        <p:cTn id="1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0174 -0.04907 C 0.16059 -0.04907 0.20851 -0.02847 0.20851 -0.00208 C 0.20851 0.02362 0.16059 0.04538 0.10174 0.04538 C 0.04306 0.04538 -0.00417 0.02362 -0.00417 -0.00208 C -0.00417 -0.02847 0.04306 -0.04907 0.10174 -0.04907 Z " pathEditMode="relative" rAng="0" ptsTypes="fffff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40" grpId="0" animBg="1"/>
      <p:bldP spid="40" grpId="1" animBg="1"/>
      <p:bldP spid="41" grpId="0" animBg="1"/>
      <p:bldP spid="48" grpId="0"/>
      <p:bldP spid="53" grpId="0"/>
      <p:bldP spid="54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92D2837-ED7B-4310-8385-B9897559F8B5}"/>
              </a:ext>
            </a:extLst>
          </p:cNvPr>
          <p:cNvCxnSpPr/>
          <p:nvPr/>
        </p:nvCxnSpPr>
        <p:spPr>
          <a:xfrm>
            <a:off x="1285875" y="6143625"/>
            <a:ext cx="6143625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>
            <a:extLst>
              <a:ext uri="{FF2B5EF4-FFF2-40B4-BE49-F238E27FC236}">
                <a16:creationId xmlns:a16="http://schemas.microsoft.com/office/drawing/2014/main" id="{FC243D4C-8259-4A0D-8CFC-197C053BC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636" y="6198542"/>
            <a:ext cx="1617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時間　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ｔ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s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）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ED276433-6576-47A2-B9F9-F15AE279E6F5}"/>
              </a:ext>
            </a:extLst>
          </p:cNvPr>
          <p:cNvCxnSpPr/>
          <p:nvPr/>
        </p:nvCxnSpPr>
        <p:spPr>
          <a:xfrm rot="5400000" flipH="1" flipV="1">
            <a:off x="-1571625" y="3286125"/>
            <a:ext cx="57150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テキスト ボックス 28">
            <a:extLst>
              <a:ext uri="{FF2B5EF4-FFF2-40B4-BE49-F238E27FC236}">
                <a16:creationId xmlns:a16="http://schemas.microsoft.com/office/drawing/2014/main" id="{0CAE7F82-FAA3-4924-BFC1-36B006F70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730" y="1210875"/>
            <a:ext cx="1500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第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256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番データ</a:t>
            </a:r>
          </a:p>
        </p:txBody>
      </p:sp>
      <p:sp>
        <p:nvSpPr>
          <p:cNvPr id="9226" name="テキスト ボックス 29">
            <a:extLst>
              <a:ext uri="{FF2B5EF4-FFF2-40B4-BE49-F238E27FC236}">
                <a16:creationId xmlns:a16="http://schemas.microsoft.com/office/drawing/2014/main" id="{C092525C-9A46-4D13-BBE1-3D42DF937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9" y="5726907"/>
            <a:ext cx="1500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第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番データ</a:t>
            </a:r>
          </a:p>
        </p:txBody>
      </p:sp>
      <p:sp>
        <p:nvSpPr>
          <p:cNvPr id="9227" name="テキスト ボックス 30">
            <a:extLst>
              <a:ext uri="{FF2B5EF4-FFF2-40B4-BE49-F238E27FC236}">
                <a16:creationId xmlns:a16="http://schemas.microsoft.com/office/drawing/2014/main" id="{EF9FCCB8-800D-4C9C-B31E-3EA153AF6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9" y="5441157"/>
            <a:ext cx="1500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第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番データ</a:t>
            </a:r>
          </a:p>
        </p:txBody>
      </p:sp>
      <p:sp>
        <p:nvSpPr>
          <p:cNvPr id="9228" name="テキスト ボックス 31">
            <a:extLst>
              <a:ext uri="{FF2B5EF4-FFF2-40B4-BE49-F238E27FC236}">
                <a16:creationId xmlns:a16="http://schemas.microsoft.com/office/drawing/2014/main" id="{46ACFE51-51F3-4112-A1EB-86E0804051F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55661" y="2718142"/>
            <a:ext cx="2722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FFFFFF"/>
                </a:solidFill>
                <a:latin typeface="Times New Roman" panose="02020603050405020304" pitchFamily="18" charset="0"/>
                <a:ea typeface="HGSｺﾞｼｯｸE" panose="020B09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1400" dirty="0">
                <a:solidFill>
                  <a:srgbClr val="FFFFFF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</a:t>
            </a:r>
            <a:r>
              <a:rPr lang="ja-JP" altLang="en-US" sz="1400" dirty="0">
                <a:solidFill>
                  <a:srgbClr val="FFFFFF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傾斜地場変化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のステップ数</a:t>
            </a:r>
          </a:p>
        </p:txBody>
      </p:sp>
      <p:sp>
        <p:nvSpPr>
          <p:cNvPr id="9229" name="テキスト ボックス 32">
            <a:extLst>
              <a:ext uri="{FF2B5EF4-FFF2-40B4-BE49-F238E27FC236}">
                <a16:creationId xmlns:a16="http://schemas.microsoft.com/office/drawing/2014/main" id="{D7094F9C-2970-4F44-B28B-619BB009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2786063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得られた信号データを下から一本ずつ並べる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027DA2-9587-4B74-A8C5-63656C230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09" y="1361755"/>
            <a:ext cx="4642713" cy="4503264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F87EBA7-C53E-48A5-A548-D7C8ACB44A6C}"/>
              </a:ext>
            </a:extLst>
          </p:cNvPr>
          <p:cNvSpPr/>
          <p:nvPr/>
        </p:nvSpPr>
        <p:spPr>
          <a:xfrm>
            <a:off x="1475656" y="764704"/>
            <a:ext cx="4837980" cy="5238428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テキスト ボックス 4">
            <a:extLst>
              <a:ext uri="{FF2B5EF4-FFF2-40B4-BE49-F238E27FC236}">
                <a16:creationId xmlns:a16="http://schemas.microsoft.com/office/drawing/2014/main" id="{DC7B8486-E7EE-4CBD-A21B-629275355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301" y="1061666"/>
            <a:ext cx="46293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HGSｺﾞｼｯｸE" panose="020B0900000000000000" pitchFamily="50" charset="-128"/>
                <a:cs typeface="Times New Roman" panose="02020603050405020304" pitchFamily="18" charset="0"/>
              </a:rPr>
              <a:t>256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本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の信号データをすべてフーリエ変換した</a:t>
            </a:r>
          </a:p>
        </p:txBody>
      </p:sp>
      <p:sp>
        <p:nvSpPr>
          <p:cNvPr id="10244" name="テキスト ボックス 5">
            <a:extLst>
              <a:ext uri="{FF2B5EF4-FFF2-40B4-BE49-F238E27FC236}">
                <a16:creationId xmlns:a16="http://schemas.microsoft.com/office/drawing/2014/main" id="{89AC9A1D-C489-44A1-9226-46823DD2A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248" y="5861311"/>
            <a:ext cx="3376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・ 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（水平方向） は識別された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・ 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1400" dirty="0">
                <a:solidFill>
                  <a:schemeClr val="bg1"/>
                </a:solidFill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（鉛直方向） はまだ識別されない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FA3B2C-E1CE-4B0C-BFB7-0942027D2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826" y="450636"/>
            <a:ext cx="4950347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方向</a:t>
            </a:r>
            <a:r>
              <a:rPr lang="ja-JP" altLang="en-US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だけ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の</a:t>
            </a:r>
            <a:r>
              <a:rPr lang="ja-JP" altLang="en-US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（一次元の）フーリエ変換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結果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3C4BA317-5AD9-4D21-8847-FF7C4F30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121" y="5432249"/>
            <a:ext cx="3042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en-US" altLang="ja-JP" sz="20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1400" dirty="0">
                <a:solidFill>
                  <a:srgbClr val="FFFFFF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（水平方向）　　</a:t>
            </a:r>
            <a:r>
              <a:rPr kumimoji="1" lang="en-US" altLang="ja-JP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時間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kumimoji="1" lang="ja-JP" altLang="en-US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ｔ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7" name="テキスト ボックス 31">
            <a:extLst>
              <a:ext uri="{FF2B5EF4-FFF2-40B4-BE49-F238E27FC236}">
                <a16:creationId xmlns:a16="http://schemas.microsoft.com/office/drawing/2014/main" id="{57A26A68-112B-4999-81C4-63DE63DD27E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8669" y="3176755"/>
            <a:ext cx="4110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defRPr/>
            </a:pPr>
            <a:r>
              <a:rPr lang="en-US" altLang="ja-JP" sz="20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1400" dirty="0">
                <a:solidFill>
                  <a:srgbClr val="FFFFFF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（鉛直方向）</a:t>
            </a:r>
            <a:r>
              <a:rPr lang="en-US" altLang="ja-JP" sz="1400" dirty="0">
                <a:solidFill>
                  <a:srgbClr val="FFFFFF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</a:t>
            </a:r>
            <a:r>
              <a:rPr lang="ja-JP" altLang="en-US" sz="1400" dirty="0">
                <a:solidFill>
                  <a:srgbClr val="FFFFFF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傾斜地場変化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のステップ数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00F4FA78-6F81-40DA-9787-A61D4A7F22B5}"/>
              </a:ext>
            </a:extLst>
          </p:cNvPr>
          <p:cNvCxnSpPr/>
          <p:nvPr/>
        </p:nvCxnSpPr>
        <p:spPr>
          <a:xfrm>
            <a:off x="2300389" y="5451929"/>
            <a:ext cx="525658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9F2474D-B0FE-4013-8DDD-88A2FB4E1340}"/>
              </a:ext>
            </a:extLst>
          </p:cNvPr>
          <p:cNvCxnSpPr/>
          <p:nvPr/>
        </p:nvCxnSpPr>
        <p:spPr>
          <a:xfrm flipV="1">
            <a:off x="2300389" y="1535051"/>
            <a:ext cx="0" cy="391687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4D9ED5E3-212E-4271-97CB-8FD0B6715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4" y="1572696"/>
            <a:ext cx="3682334" cy="371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テキスト ボックス 2">
            <a:extLst>
              <a:ext uri="{FF2B5EF4-FFF2-40B4-BE49-F238E27FC236}">
                <a16:creationId xmlns:a16="http://schemas.microsoft.com/office/drawing/2014/main" id="{2129AD40-80E4-46BA-9918-758076781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2" y="607554"/>
            <a:ext cx="7704856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ja-JP" altLang="en-US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水平方向）と 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（鉛直方向）の二次元フーリエ変換結果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CCB41ABE-857A-40B2-8F30-88A988620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5063" y="5852039"/>
            <a:ext cx="3376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・ 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（水平方向） </a:t>
            </a:r>
            <a:r>
              <a:rPr lang="ja-JP" altLang="en-US" sz="14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が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識別された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・ 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1400" dirty="0">
                <a:solidFill>
                  <a:schemeClr val="bg1"/>
                </a:solidFill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（鉛直方向） も識別された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F39C1C-CFCB-40BB-AE92-5BE3F6B0D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37" y="1570588"/>
            <a:ext cx="3753125" cy="3716824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52EBFB06-7D47-4958-8286-BCC3AC239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121" y="5432249"/>
            <a:ext cx="3042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en-US" altLang="ja-JP" sz="20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1400" dirty="0">
                <a:solidFill>
                  <a:srgbClr val="FFFFFF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（水平方向）　　</a:t>
            </a:r>
            <a:r>
              <a:rPr kumimoji="1" lang="en-US" altLang="ja-JP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時間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kumimoji="1" lang="ja-JP" altLang="en-US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ｔ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9" name="テキスト ボックス 31">
            <a:extLst>
              <a:ext uri="{FF2B5EF4-FFF2-40B4-BE49-F238E27FC236}">
                <a16:creationId xmlns:a16="http://schemas.microsoft.com/office/drawing/2014/main" id="{95A1257B-C853-4C12-B201-C7324523286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8669" y="3176755"/>
            <a:ext cx="4110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defRPr/>
            </a:pPr>
            <a:r>
              <a:rPr lang="en-US" altLang="ja-JP" sz="20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1400" dirty="0">
                <a:solidFill>
                  <a:srgbClr val="FFFFFF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（鉛直方向）</a:t>
            </a:r>
            <a:r>
              <a:rPr lang="en-US" altLang="ja-JP" sz="1400" dirty="0">
                <a:solidFill>
                  <a:srgbClr val="FFFFFF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</a:t>
            </a:r>
            <a:r>
              <a:rPr lang="ja-JP" altLang="en-US" sz="1400" dirty="0">
                <a:solidFill>
                  <a:srgbClr val="FFFFFF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傾斜地場変化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のステップ数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AE9C2C5-426C-4027-AF7F-E6357B4D51AE}"/>
              </a:ext>
            </a:extLst>
          </p:cNvPr>
          <p:cNvCxnSpPr/>
          <p:nvPr/>
        </p:nvCxnSpPr>
        <p:spPr>
          <a:xfrm>
            <a:off x="2300389" y="5451929"/>
            <a:ext cx="525658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40436D0-1096-434D-8D95-3A2CAD82A7D6}"/>
              </a:ext>
            </a:extLst>
          </p:cNvPr>
          <p:cNvCxnSpPr/>
          <p:nvPr/>
        </p:nvCxnSpPr>
        <p:spPr>
          <a:xfrm flipV="1">
            <a:off x="2300389" y="1535051"/>
            <a:ext cx="0" cy="391687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23707CC4-EB64-43B9-97D1-7327BA528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762176"/>
            <a:ext cx="2213078" cy="1488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0">
            <a:extLst>
              <a:ext uri="{FF2B5EF4-FFF2-40B4-BE49-F238E27FC236}">
                <a16:creationId xmlns:a16="http://schemas.microsoft.com/office/drawing/2014/main" id="{E87F9B69-8E54-4C10-B094-4A64AF428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596" y="4958298"/>
            <a:ext cx="727280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600" i="1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000" i="1" dirty="0">
                <a:solidFill>
                  <a:schemeClr val="bg1"/>
                </a:solidFill>
                <a:latin typeface="Times New Roman" panose="02020603050405020304" pitchFamily="18" charset="0"/>
                <a:ea typeface="HGSｺﾞｼｯｸE" panose="020B09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en-US" sz="16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（鉛直）方向に位相エンコディングを行い、信号データを取得するときに毎回 </a:t>
            </a:r>
            <a:r>
              <a:rPr lang="en-US" altLang="ja-JP" sz="2000" i="1" dirty="0">
                <a:solidFill>
                  <a:schemeClr val="bg1"/>
                </a:solidFill>
                <a:latin typeface="Times New Roman" panose="02020603050405020304" pitchFamily="18" charset="0"/>
                <a:ea typeface="HGSｺﾞｼｯｸE" panose="020B09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en-US" sz="16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（水平）方向に傾斜磁場を加えて周波数でエンコードする。得られた全信号データについて </a:t>
            </a:r>
            <a:r>
              <a:rPr lang="en-US" altLang="ja-JP" sz="2000" i="1" dirty="0">
                <a:solidFill>
                  <a:schemeClr val="bg1"/>
                </a:solidFill>
                <a:latin typeface="Times New Roman" panose="02020603050405020304" pitchFamily="18" charset="0"/>
                <a:ea typeface="HGSｺﾞｼｯｸE" panose="020B09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en-US" sz="16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（水平）方向と </a:t>
            </a:r>
            <a:r>
              <a:rPr lang="en-US" altLang="ja-JP" sz="2000" i="1" dirty="0">
                <a:solidFill>
                  <a:srgbClr val="FFFFFF"/>
                </a:solidFill>
                <a:latin typeface="Times New Roman" panose="02020603050405020304" pitchFamily="18" charset="0"/>
                <a:ea typeface="HGSｺﾞｼｯｸE" panose="020B09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en-US" sz="1600" dirty="0">
                <a:solidFill>
                  <a:srgbClr val="FFFFFF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（鉛直）方向の二次元フーリエ変換によって原子核の平面上の位置を特定し、信号強度として表示した</a:t>
            </a:r>
            <a:endParaRPr lang="en-US" altLang="ja-JP" sz="1600" dirty="0">
              <a:solidFill>
                <a:srgbClr val="FFFFFF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1272" name="テキスト ボックス 1">
            <a:extLst>
              <a:ext uri="{FF2B5EF4-FFF2-40B4-BE49-F238E27FC236}">
                <a16:creationId xmlns:a16="http://schemas.microsoft.com/office/drawing/2014/main" id="{0827527A-06E6-43B9-9C94-115BD7F2F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409" y="429886"/>
            <a:ext cx="1327150" cy="584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結論</a:t>
            </a:r>
          </a:p>
        </p:txBody>
      </p:sp>
      <p:pic>
        <p:nvPicPr>
          <p:cNvPr id="31" name="Picture 4" descr="C:\Users\n\Desktop\図1.png">
            <a:extLst>
              <a:ext uri="{FF2B5EF4-FFF2-40B4-BE49-F238E27FC236}">
                <a16:creationId xmlns:a16="http://schemas.microsoft.com/office/drawing/2014/main" id="{32852F1E-2106-44DA-AF24-E79C904CE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519338" cy="3318028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4644</TotalTime>
  <Words>354</Words>
  <Application>Microsoft Office PowerPoint</Application>
  <PresentationFormat>画面に合わせる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HGSｺﾞｼｯｸE</vt:lpstr>
      <vt:lpstr>ＭＳ Ｐゴシック</vt:lpstr>
      <vt:lpstr>ＭＳ ゴシック</vt:lpstr>
      <vt:lpstr>Arial</vt:lpstr>
      <vt:lpstr>Symbol</vt:lpstr>
      <vt:lpstr>Times New Roman</vt:lpstr>
      <vt:lpstr>標準デザイン</vt:lpstr>
      <vt:lpstr>1_標準デザイン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Kumamoto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Norio Iriguchi</dc:creator>
  <cp:lastModifiedBy>User</cp:lastModifiedBy>
  <cp:revision>290</cp:revision>
  <dcterms:created xsi:type="dcterms:W3CDTF">2002-07-04T03:08:33Z</dcterms:created>
  <dcterms:modified xsi:type="dcterms:W3CDTF">2023-04-18T06:31:04Z</dcterms:modified>
</cp:coreProperties>
</file>